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845" r:id="rId3"/>
    <p:sldId id="263" r:id="rId4"/>
    <p:sldId id="777" r:id="rId5"/>
    <p:sldId id="778" r:id="rId6"/>
    <p:sldId id="832" r:id="rId7"/>
    <p:sldId id="833" r:id="rId8"/>
    <p:sldId id="834" r:id="rId9"/>
    <p:sldId id="835" r:id="rId10"/>
    <p:sldId id="836" r:id="rId11"/>
    <p:sldId id="837" r:id="rId12"/>
    <p:sldId id="838" r:id="rId13"/>
    <p:sldId id="791" r:id="rId14"/>
    <p:sldId id="846" r:id="rId15"/>
    <p:sldId id="847" r:id="rId16"/>
    <p:sldId id="848" r:id="rId17"/>
    <p:sldId id="849" r:id="rId18"/>
    <p:sldId id="850" r:id="rId19"/>
    <p:sldId id="851" r:id="rId20"/>
    <p:sldId id="852" r:id="rId21"/>
    <p:sldId id="853" r:id="rId22"/>
    <p:sldId id="854" r:id="rId23"/>
    <p:sldId id="830" r:id="rId24"/>
    <p:sldId id="793" r:id="rId25"/>
    <p:sldId id="794" r:id="rId26"/>
    <p:sldId id="795" r:id="rId27"/>
    <p:sldId id="796" r:id="rId28"/>
    <p:sldId id="797" r:id="rId29"/>
    <p:sldId id="798" r:id="rId30"/>
    <p:sldId id="799" r:id="rId31"/>
    <p:sldId id="841" r:id="rId32"/>
    <p:sldId id="801" r:id="rId33"/>
    <p:sldId id="802" r:id="rId34"/>
    <p:sldId id="803" r:id="rId35"/>
    <p:sldId id="842" r:id="rId36"/>
    <p:sldId id="805" r:id="rId37"/>
    <p:sldId id="806" r:id="rId38"/>
    <p:sldId id="807" r:id="rId39"/>
    <p:sldId id="808" r:id="rId40"/>
    <p:sldId id="809" r:id="rId41"/>
    <p:sldId id="810" r:id="rId42"/>
    <p:sldId id="811" r:id="rId43"/>
    <p:sldId id="812" r:id="rId44"/>
    <p:sldId id="813" r:id="rId45"/>
    <p:sldId id="843" r:id="rId46"/>
    <p:sldId id="855" r:id="rId47"/>
    <p:sldId id="818" r:id="rId48"/>
    <p:sldId id="819" r:id="rId49"/>
    <p:sldId id="820" r:id="rId50"/>
    <p:sldId id="856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3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https://pixabay.com/p-33521/?no_redirect</a:t>
            </a:r>
          </a:p>
          <a:p>
            <a:r>
              <a:rPr lang="en-US" dirty="0" smtClean="0"/>
              <a:t>http://www.clipartkid.com/database-symbol-clip-art-at-clker-com-vector-clip-art-online-QMSKDE-clipart/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89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https://pixabay.com/p-33521/?no_redirect</a:t>
            </a:r>
          </a:p>
          <a:p>
            <a:r>
              <a:rPr lang="en-US" dirty="0" smtClean="0"/>
              <a:t>http://www.clipartkid.com/database-symbol-clip-art-at-clker-com-vector-clip-art-online-QMSKDE-clipart/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65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16 – File I/O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8" name="Rounded Rectangle 17"/>
          <p:cNvSpPr/>
          <p:nvPr/>
        </p:nvSpPr>
        <p:spPr>
          <a:xfrm flipH="1">
            <a:off x="5361852" y="3075671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flipH="1">
            <a:off x="4895929" y="409979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 flipH="1">
            <a:off x="4895928" y="512392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flipH="1">
            <a:off x="5596128" y="5130023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92238" y="2964221"/>
            <a:ext cx="242011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double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240" y="3988349"/>
            <a:ext cx="242011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single quotes (using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for the string)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2240" y="5130023"/>
            <a:ext cx="2420112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  <a:cs typeface="Courier New" panose="02070309020205020404" pitchFamily="49" charset="0"/>
              </a:rPr>
              <a:t>escape both single and double quotes (works when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2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Escape 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622715"/>
              </p:ext>
            </p:extLst>
          </p:nvPr>
        </p:nvGraphicFramePr>
        <p:xfrm>
          <a:off x="457200" y="2356464"/>
          <a:ext cx="8229600" cy="3108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/>
                <a:gridCol w="546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Escape Sequence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Purpose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single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</a:t>
                      </a:r>
                      <a:r>
                        <a:rPr lang="en-US" sz="2800" baseline="0" dirty="0" smtClean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backslash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tab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Print a new line (“enter”)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3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Escape Sequences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tI'm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tabbed in."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tabby_cat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I'm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tabbed 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split\non a line."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persian_cat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split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on a line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"I'm \\ a \\ cat."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backslash_cat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I'm \ a \ cat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7267" y="6561298"/>
            <a:ext cx="45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http</a:t>
            </a:r>
            <a:r>
              <a:rPr lang="en-US" sz="1600" dirty="0">
                <a:latin typeface="+mn-lt"/>
              </a:rPr>
              <a:t>://learnpythonthehardway.org/book/ex10.html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11607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1607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1606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 smtClean="0"/>
              <a:t>How Python Handles 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 smtClean="0"/>
              <a:t>Escape </a:t>
            </a:r>
            <a:r>
              <a:rPr lang="en-US" dirty="0"/>
              <a:t>sequences look like two characters to </a:t>
            </a:r>
            <a:r>
              <a:rPr lang="en-US" dirty="0" smtClean="0"/>
              <a:t>us</a:t>
            </a:r>
          </a:p>
          <a:p>
            <a:r>
              <a:rPr lang="en-US" dirty="0" smtClean="0"/>
              <a:t>Python treats them as a </a:t>
            </a:r>
            <a:r>
              <a:rPr lang="en-US" u="sng" dirty="0" smtClean="0"/>
              <a:t>single</a:t>
            </a:r>
            <a:r>
              <a:rPr lang="en-US" dirty="0" smtClean="0"/>
              <a:t> character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/>
                <a:gridCol w="997438"/>
                <a:gridCol w="997438"/>
                <a:gridCol w="997438"/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37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break a string into individual pieces</a:t>
            </a:r>
          </a:p>
          <a:p>
            <a:pPr lvl="1"/>
            <a:r>
              <a:rPr lang="en-US" sz="3200" dirty="0" smtClean="0"/>
              <a:t>That you can then loop over!</a:t>
            </a:r>
          </a:p>
          <a:p>
            <a:endParaRPr lang="en-US" dirty="0"/>
          </a:p>
          <a:p>
            <a:r>
              <a:rPr lang="en-US" dirty="0" smtClean="0"/>
              <a:t>The function is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and it has two ways it can be used:</a:t>
            </a:r>
          </a:p>
          <a:p>
            <a:pPr lvl="1"/>
            <a:r>
              <a:rPr lang="en-US" sz="3200" dirty="0" smtClean="0"/>
              <a:t>Break the string up by its whitespace</a:t>
            </a:r>
          </a:p>
          <a:p>
            <a:pPr lvl="1"/>
            <a:r>
              <a:rPr lang="en-US" sz="3200" dirty="0" smtClean="0"/>
              <a:t>Break the string up by a specific character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2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no arguments will </a:t>
            </a:r>
            <a:br>
              <a:rPr lang="en-US" dirty="0" smtClean="0"/>
            </a:br>
            <a:r>
              <a:rPr lang="en-US" dirty="0" smtClean="0"/>
              <a:t>split on all of the whitespace in a string</a:t>
            </a:r>
          </a:p>
          <a:p>
            <a:pPr lvl="1"/>
            <a:r>
              <a:rPr lang="en-US" sz="3200" dirty="0" smtClean="0"/>
              <a:t>Even the “interior”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this is my song\n"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'world', 'this', 'is', 'my', 'song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whiteCat.split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4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4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by Specific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commas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once,twice,thrice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commas.split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(",")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39968" y="3116044"/>
            <a:ext cx="30236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85634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249779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4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/>
              <a:t>Split </a:t>
            </a:r>
            <a:r>
              <a:rPr lang="en-US" dirty="0" smtClean="0"/>
              <a:t>this </a:t>
            </a:r>
            <a:r>
              <a:rPr lang="en-US" dirty="0"/>
              <a:t>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Split this string on the double t’s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3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Using it to iterate over a list</a:t>
            </a:r>
          </a:p>
          <a:p>
            <a:pPr lvl="1"/>
            <a:r>
              <a:rPr lang="en-US" sz="2800" dirty="0" smtClean="0"/>
              <a:t>Using it for “counting” the number of actions</a:t>
            </a:r>
          </a:p>
          <a:p>
            <a:r>
              <a:rPr lang="en-US" sz="3200" dirty="0" smtClean="0"/>
              <a:t>The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 smtClean="0"/>
              <a:t>function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Three forms: one, two, or three numbers</a:t>
            </a: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06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Splitting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 to solve the following 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Split this string on all of its whitespace: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daft = "around the \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Split this string on the double t’s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"nutty otters making lattes"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doubleT.split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5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Splitting a string creates a list of smaller strings</a:t>
            </a:r>
          </a:p>
          <a:p>
            <a:pPr lvl="3"/>
            <a:endParaRPr lang="en-US" dirty="0"/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with a split string, we can iterate over each word (or token) in the string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Syntax:</a:t>
            </a:r>
          </a:p>
          <a:p>
            <a:pPr marL="919163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piece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myString.split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9191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do something with each piece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8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Looping over Split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en-US" dirty="0"/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how ill are all of your llamas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?"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token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token +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yhey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iy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are ay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y of your y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yamas?y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9968" y="5456467"/>
            <a:ext cx="6656832" cy="6617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remember,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makes the list</a:t>
            </a:r>
          </a:p>
          <a:p>
            <a:pPr algn="ctr"/>
            <a:r>
              <a:rPr lang="en-US" sz="17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17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7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17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17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  <a:endParaRPr lang="en-US" sz="17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append a “y” to the front and end of each list element, then print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901184" y="3350250"/>
            <a:ext cx="1328928" cy="7828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15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use pretty simple input and 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66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48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88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Images from pixabay.com and clipartkid.com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5926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2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Images from pixabay.com and clipartkid.com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95252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9662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program object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file object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7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Opening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"numbers.dat"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"roster.txt"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file_name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5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[, 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24576" y="4767836"/>
            <a:ext cx="360834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File being opened must be in the same folder as the Python file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3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74033" y="4808712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2.5  8.1 7.6 3.2  3.2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8.0  8.0 8.0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521" y="5039544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00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in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82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6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46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7.0 9.6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4.9 8.8\n789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Jenn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7267" y="6543577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933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'123 Suzy 9.5 8.1 7.6 3.2\n456 Brad 7.0 9.6 6.5 4.9 8.8\n789 Jenn 8.0 8.0 8.0 8.0 7.5\n'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254" y="4786690"/>
            <a:ext cx="25358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read in as well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V="1">
            <a:off x="2201159" y="4185501"/>
            <a:ext cx="381785" cy="60118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201159" y="4087128"/>
            <a:ext cx="5679649" cy="6995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201159" y="3710820"/>
            <a:ext cx="2776194" cy="10758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5051270" y="328738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7978452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2514586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7267" y="6543577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25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learn about escape sequences</a:t>
            </a:r>
          </a:p>
          <a:p>
            <a:pPr lvl="1"/>
            <a:r>
              <a:rPr lang="en-US" dirty="0"/>
              <a:t>What they </a:t>
            </a:r>
            <a:r>
              <a:rPr lang="en-US" dirty="0" smtClean="0"/>
              <a:t>are and why we need them</a:t>
            </a:r>
            <a:endParaRPr lang="en-US" dirty="0"/>
          </a:p>
          <a:p>
            <a:pPr lvl="1"/>
            <a:r>
              <a:rPr lang="en-US" dirty="0" smtClean="0"/>
              <a:t>How </a:t>
            </a:r>
            <a:r>
              <a:rPr lang="en-US" dirty="0"/>
              <a:t>to use them</a:t>
            </a:r>
          </a:p>
          <a:p>
            <a:r>
              <a:rPr lang="en-US" dirty="0" smtClean="0"/>
              <a:t>To </a:t>
            </a:r>
            <a:r>
              <a:rPr lang="en-US" dirty="0"/>
              <a:t>learn how to use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function</a:t>
            </a:r>
          </a:p>
          <a:p>
            <a:pPr lvl="1"/>
            <a:r>
              <a:rPr lang="en-US" dirty="0"/>
              <a:t>To break a string into tokens</a:t>
            </a:r>
          </a:p>
          <a:p>
            <a:r>
              <a:rPr lang="en-US" dirty="0" smtClean="0"/>
              <a:t>To </a:t>
            </a:r>
            <a:r>
              <a:rPr lang="en-US" dirty="0"/>
              <a:t>be able </a:t>
            </a:r>
            <a:r>
              <a:rPr lang="en-US" dirty="0" smtClean="0"/>
              <a:t>to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pen </a:t>
            </a:r>
            <a:r>
              <a:rPr lang="en-US" dirty="0"/>
              <a:t>a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Read </a:t>
            </a:r>
            <a:r>
              <a:rPr lang="en-US" dirty="0"/>
              <a:t>in its </a:t>
            </a:r>
            <a:r>
              <a:rPr lang="en-US" dirty="0" smtClean="0"/>
              <a:t>data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616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 3.1\n'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.6 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8.8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67" y="6543577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89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Suzy 9.5 8.1 7.6 3.2 3.1\n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.6 6.5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8.8\n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267" y="6543577"/>
            <a:ext cx="6594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https://courses.cs.washington.edu/courses/cse142/11au/python/06-files.ppt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087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to Read in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Remember,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 are great for iterating</a:t>
            </a:r>
          </a:p>
          <a:p>
            <a:pPr lvl="3"/>
            <a:endParaRPr lang="en-US" dirty="0"/>
          </a:p>
          <a:p>
            <a:r>
              <a:rPr lang="en-US" dirty="0" smtClean="0"/>
              <a:t>With a list,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element of the list (in order)</a:t>
            </a:r>
          </a:p>
          <a:p>
            <a:r>
              <a:rPr lang="en-US" dirty="0" smtClean="0"/>
              <a:t>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number generated by the range (in order)</a:t>
            </a:r>
          </a:p>
          <a:p>
            <a:r>
              <a:rPr lang="en-US" dirty="0" smtClean="0"/>
              <a:t>And with a file,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iterates over…</a:t>
            </a:r>
          </a:p>
          <a:p>
            <a:pPr lvl="1"/>
            <a:r>
              <a:rPr lang="en-US" dirty="0" smtClean="0"/>
              <a:t>Each line of the file (in order)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99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Instead of reading them manually, use a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 to iterate through the file line by line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l-P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3.2 3.1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pl-P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7.0 9.6 6.5 4.9 8.8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28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826364"/>
            <a:ext cx="8717280" cy="1143000"/>
          </a:xfrm>
        </p:spPr>
        <p:txBody>
          <a:bodyPr/>
          <a:lstStyle/>
          <a:p>
            <a:r>
              <a:rPr lang="en-US" sz="4000" dirty="0" smtClean="0"/>
              <a:t>A Better Way to Read One Line at a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Instead of reading them manually, use a </a:t>
            </a:r>
            <a:br>
              <a:rPr lang="en-US" dirty="0"/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 to iterate through the file line by line</a:t>
            </a:r>
          </a:p>
          <a:p>
            <a:pPr lvl="3"/>
            <a:endParaRPr lang="en-US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for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info: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eachLine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l-P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3.2 3.1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pl-PL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7.0 9.6 6.5 4.9 8.8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789 Jenn 8.0 8.0 8.0 8.0 7.5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14288" y="3640927"/>
            <a:ext cx="281635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why are there all these empty lines???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5309616" y="4056426"/>
            <a:ext cx="804672" cy="22102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5212080" y="4056426"/>
            <a:ext cx="902208" cy="162504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1"/>
          </p:cNvCxnSpPr>
          <p:nvPr/>
        </p:nvCxnSpPr>
        <p:spPr>
          <a:xfrm flipH="1">
            <a:off x="5212080" y="4056426"/>
            <a:ext cx="902208" cy="10151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67856" y="4543985"/>
            <a:ext cx="2566416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now that we’re calling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2400" dirty="0" smtClean="0">
                <a:cs typeface="Courier New" panose="02070309020205020404" pitchFamily="49" charset="0"/>
              </a:rPr>
              <a:t>,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 is printing out as a second new line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92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More About Whitespace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6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Whitespace is any “blank” character, that represents space between other characters</a:t>
            </a:r>
          </a:p>
          <a:p>
            <a:r>
              <a:rPr lang="en-US" dirty="0" smtClean="0"/>
              <a:t>For example: tabs, newlines, and spaces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smtClean="0"/>
              <a:t>When we read in a file, we can get whitespace</a:t>
            </a:r>
          </a:p>
          <a:p>
            <a:pPr lvl="1"/>
            <a:r>
              <a:rPr lang="en-US" sz="3200" smtClean="0"/>
              <a:t>Sometimes, we don’t want to keep it</a:t>
            </a: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09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 smtClean="0"/>
              <a:t>To remove all whitespace from the </a:t>
            </a:r>
            <a:r>
              <a:rPr lang="en-US" u="sng" dirty="0" smtClean="0"/>
              <a:t>start and end</a:t>
            </a:r>
            <a:r>
              <a:rPr lang="en-US" dirty="0" smtClean="0"/>
              <a:t> of a string, we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 smtClean="0"/>
          </a:p>
          <a:p>
            <a:pPr marL="4763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6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Removing Whitespace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  <a:gridCol w="941070"/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 smtClean="0">
                <a:cs typeface="Courier New" panose="02070309020205020404" pitchFamily="49" charset="0"/>
              </a:rPr>
              <a:t>does </a:t>
            </a:r>
            <a:r>
              <a:rPr lang="en-US" sz="2400" u="sng" dirty="0" smtClean="0"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777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0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HW 5 out on Blackboard</a:t>
            </a:r>
          </a:p>
          <a:p>
            <a:pPr lvl="1"/>
            <a:r>
              <a:rPr lang="en-US" dirty="0" smtClean="0"/>
              <a:t>Due Friday, April 7th @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Project 2 comes out Saturday</a:t>
            </a:r>
          </a:p>
          <a:p>
            <a:pPr lvl="1"/>
            <a:r>
              <a:rPr lang="en-US" dirty="0" smtClean="0"/>
              <a:t>Uses 3D lists and file I/O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May 19th from 6 to 8 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75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“Misbehaving”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times when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function </a:t>
            </a:r>
            <a:r>
              <a:rPr lang="en-US" dirty="0"/>
              <a:t>doesn’t </a:t>
            </a:r>
            <a:r>
              <a:rPr lang="en-US" dirty="0" smtClean="0"/>
              <a:t>output </a:t>
            </a:r>
            <a:r>
              <a:rPr lang="en-US" dirty="0"/>
              <a:t>exactly what we </a:t>
            </a:r>
            <a:r>
              <a:rPr lang="en-US" dirty="0" smtClean="0"/>
              <a:t>want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 feet, 4 inches")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 feet, 4 inches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print("I am 5'4"")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^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06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like Python has special keywords…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, etc.</a:t>
            </a:r>
          </a:p>
          <a:p>
            <a:endParaRPr lang="en-US" dirty="0" smtClean="0"/>
          </a:p>
          <a:p>
            <a:r>
              <a:rPr lang="en-US" dirty="0" smtClean="0"/>
              <a:t>It also has special characters</a:t>
            </a:r>
          </a:p>
          <a:p>
            <a:pPr lvl="1"/>
            <a:r>
              <a:rPr lang="en-US" dirty="0" smtClean="0"/>
              <a:t>Single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 smtClean="0"/>
              <a:t>), double quote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 smtClean="0"/>
              <a:t>),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062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Backslash: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backslash character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 smtClean="0"/>
              <a:t>)</a:t>
            </a:r>
            <a:r>
              <a:rPr lang="en-US" dirty="0"/>
              <a:t> </a:t>
            </a:r>
            <a:r>
              <a:rPr lang="en-US" dirty="0" smtClean="0"/>
              <a:t>is used to “</a:t>
            </a:r>
            <a:r>
              <a:rPr lang="en-US" b="1" i="1" dirty="0" smtClean="0"/>
              <a:t>escape</a:t>
            </a:r>
            <a:r>
              <a:rPr lang="en-US" dirty="0" smtClean="0"/>
              <a:t>” a special character in Python</a:t>
            </a:r>
          </a:p>
          <a:p>
            <a:pPr lvl="1"/>
            <a:r>
              <a:rPr lang="en-US" sz="3200" dirty="0" smtClean="0"/>
              <a:t>Tells Python not to treat it as special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backslash character goes </a:t>
            </a:r>
            <a:r>
              <a:rPr lang="en-US" u="sng" dirty="0" smtClean="0"/>
              <a:t>in front</a:t>
            </a:r>
            <a:r>
              <a:rPr lang="en-US" dirty="0" smtClean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5'4"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338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Escape 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to solve the problem of printing out our height using quotes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 am 5'4\"")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print('I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5\'4"')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5'4"</a:t>
            </a:r>
          </a:p>
          <a:p>
            <a:pPr marL="80962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print("I am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5\'4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\"")</a:t>
            </a:r>
          </a:p>
          <a:p>
            <a:pPr marL="80962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 am 5'4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67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18637</TotalTime>
  <Words>2182</Words>
  <Application>Microsoft Office PowerPoint</Application>
  <PresentationFormat>On-screen Show (4:3)</PresentationFormat>
  <Paragraphs>506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16 – File I/O</vt:lpstr>
      <vt:lpstr>Last Class We Covered</vt:lpstr>
      <vt:lpstr>Any Questions from Last Time?</vt:lpstr>
      <vt:lpstr>Today’s Objectives</vt:lpstr>
      <vt:lpstr>Escape Sequences</vt:lpstr>
      <vt:lpstr>“Misbehaving” print() Function</vt:lpstr>
      <vt:lpstr>Special Characters</vt:lpstr>
      <vt:lpstr>Backslash: Escape Sequences</vt:lpstr>
      <vt:lpstr>Using Escape Sequences</vt:lpstr>
      <vt:lpstr>Using Escape Sequences</vt:lpstr>
      <vt:lpstr>Common Escape Sequences</vt:lpstr>
      <vt:lpstr>Escape Sequences Example</vt:lpstr>
      <vt:lpstr>How Python Handles Escape Sequences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Opening a File</vt:lpstr>
      <vt:lpstr>Syntax for open() Function</vt:lpstr>
      <vt:lpstr>Syntax for open() Function</vt:lpstr>
      <vt:lpstr>Examples of Using open()</vt:lpstr>
      <vt:lpstr>Reading in a File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for Loops to Read in Files</vt:lpstr>
      <vt:lpstr>A Better Way to Read One Line at a Time</vt:lpstr>
      <vt:lpstr>A Better Way to Read One Line at a Time</vt:lpstr>
      <vt:lpstr>More About Whitespace</vt:lpstr>
      <vt:lpstr>Whitespace</vt:lpstr>
      <vt:lpstr>Removing Whitespace</vt:lpstr>
      <vt:lpstr>Removing Whitespace</vt:lpstr>
      <vt:lpstr>Removing Whitespace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236</cp:revision>
  <dcterms:created xsi:type="dcterms:W3CDTF">2014-05-05T14:25:42Z</dcterms:created>
  <dcterms:modified xsi:type="dcterms:W3CDTF">2017-04-25T03:12:43Z</dcterms:modified>
</cp:coreProperties>
</file>